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72" r:id="rId8"/>
    <p:sldId id="261" r:id="rId9"/>
    <p:sldId id="274" r:id="rId10"/>
    <p:sldId id="264" r:id="rId11"/>
    <p:sldId id="271" r:id="rId12"/>
    <p:sldId id="278" r:id="rId13"/>
    <p:sldId id="269" r:id="rId14"/>
    <p:sldId id="268" r:id="rId15"/>
    <p:sldId id="276" r:id="rId16"/>
    <p:sldId id="279" r:id="rId17"/>
    <p:sldId id="280" r:id="rId18"/>
    <p:sldId id="275" r:id="rId19"/>
    <p:sldId id="281" r:id="rId20"/>
    <p:sldId id="277" r:id="rId21"/>
    <p:sldId id="263" r:id="rId22"/>
    <p:sldId id="270" r:id="rId23"/>
  </p:sldIdLst>
  <p:sldSz cx="18288000" cy="10287000"/>
  <p:notesSz cx="6858000" cy="9144000"/>
  <p:embeddedFontLst>
    <p:embeddedFont>
      <p:font typeface="Eczar Bold" panose="020B0604020202020204" charset="0"/>
      <p:regular r:id="rId24"/>
    </p:embeddedFont>
    <p:embeddedFont>
      <p:font typeface="Eczar Semi-Bold" panose="020B0604020202020204" charset="0"/>
      <p:regular r:id="rId25"/>
    </p:embeddedFont>
    <p:embeddedFont>
      <p:font typeface="Public Sans" panose="020B0604020202020204" charset="0"/>
      <p:regular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Bold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D21180-1D71-4732-A7E6-B38A48D66DE2}">
          <p14:sldIdLst>
            <p14:sldId id="256"/>
            <p14:sldId id="257"/>
            <p14:sldId id="262"/>
            <p14:sldId id="258"/>
            <p14:sldId id="259"/>
            <p14:sldId id="260"/>
            <p14:sldId id="272"/>
            <p14:sldId id="261"/>
            <p14:sldId id="274"/>
            <p14:sldId id="264"/>
            <p14:sldId id="271"/>
            <p14:sldId id="278"/>
            <p14:sldId id="269"/>
            <p14:sldId id="268"/>
            <p14:sldId id="276"/>
            <p14:sldId id="279"/>
            <p14:sldId id="280"/>
            <p14:sldId id="275"/>
            <p14:sldId id="281"/>
            <p14:sldId id="277"/>
            <p14:sldId id="263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3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60289-23E5-46B7-A769-619ADD884EA3}" v="178" dt="2024-04-22T03:43:30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22" autoAdjust="0"/>
  </p:normalViewPr>
  <p:slideViewPr>
    <p:cSldViewPr>
      <p:cViewPr varScale="1">
        <p:scale>
          <a:sx n="51" d="100"/>
          <a:sy n="51" d="100"/>
        </p:scale>
        <p:origin x="965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10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84660">
            <a:off x="15459392" y="358695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4648">
            <a:off x="-2042291" y="308610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0188" y="2877579"/>
            <a:ext cx="16667624" cy="443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0"/>
              </a:lnSpc>
            </a:pPr>
            <a:r>
              <a:rPr lang="en-US" sz="13800" dirty="0">
                <a:solidFill>
                  <a:srgbClr val="273384"/>
                </a:solidFill>
                <a:latin typeface="Eczar Semi-Bold"/>
              </a:rPr>
              <a:t>Online Book</a:t>
            </a:r>
          </a:p>
          <a:p>
            <a:pPr algn="ctr">
              <a:lnSpc>
                <a:spcPts val="17250"/>
              </a:lnSpc>
            </a:pPr>
            <a:r>
              <a:rPr lang="en-US" sz="13800" dirty="0">
                <a:solidFill>
                  <a:srgbClr val="273384"/>
                </a:solidFill>
                <a:latin typeface="Eczar Semi-Bold"/>
              </a:rPr>
              <a:t>Store</a:t>
            </a:r>
            <a:endParaRPr lang="en-US" sz="13800" dirty="0">
              <a:solidFill>
                <a:srgbClr val="273384"/>
              </a:solidFill>
              <a:latin typeface="Ecza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54146" y="7078104"/>
            <a:ext cx="13179708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4500" dirty="0">
                <a:solidFill>
                  <a:srgbClr val="273384"/>
                </a:solidFill>
                <a:latin typeface="Eczar Semi-Bold"/>
              </a:rPr>
              <a:t>Major Project</a:t>
            </a:r>
          </a:p>
        </p:txBody>
      </p:sp>
      <p:sp>
        <p:nvSpPr>
          <p:cNvPr id="10" name="Freeform 10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406541" y="337325"/>
            <a:ext cx="5474919" cy="2093047"/>
            <a:chOff x="0" y="0"/>
            <a:chExt cx="7299891" cy="2790730"/>
          </a:xfrm>
        </p:grpSpPr>
        <p:sp>
          <p:nvSpPr>
            <p:cNvPr id="13" name="Freeform 13"/>
            <p:cNvSpPr/>
            <p:nvPr/>
          </p:nvSpPr>
          <p:spPr>
            <a:xfrm>
              <a:off x="2025483" y="0"/>
              <a:ext cx="3248925" cy="2215176"/>
            </a:xfrm>
            <a:custGeom>
              <a:avLst/>
              <a:gdLst/>
              <a:ahLst/>
              <a:cxnLst/>
              <a:rect l="l" t="t" r="r" b="b"/>
              <a:pathLst>
                <a:path w="3248925" h="2215176">
                  <a:moveTo>
                    <a:pt x="0" y="0"/>
                  </a:moveTo>
                  <a:lnTo>
                    <a:pt x="3248925" y="0"/>
                  </a:lnTo>
                  <a:lnTo>
                    <a:pt x="3248925" y="2215176"/>
                  </a:lnTo>
                  <a:lnTo>
                    <a:pt x="0" y="221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2148501"/>
              <a:ext cx="7299891" cy="642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2"/>
                </a:lnSpc>
              </a:pPr>
              <a:r>
                <a:rPr lang="en-US" sz="2880" dirty="0">
                  <a:solidFill>
                    <a:srgbClr val="A88353"/>
                  </a:solidFill>
                  <a:latin typeface="Public Sans"/>
                </a:rPr>
                <a:t>Book Heaven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54146" y="8391896"/>
            <a:ext cx="13179708" cy="655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3500" dirty="0">
                <a:solidFill>
                  <a:srgbClr val="000000"/>
                </a:solidFill>
                <a:latin typeface="Raleway"/>
              </a:rPr>
              <a:t>Presented by Vishwas Chourasiya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8168" y="1713857"/>
            <a:ext cx="6887225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Data Flow Diagram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94298" y="4739878"/>
            <a:ext cx="6472257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The Data Flow Diagram (DFD) for the online book store website project illustrates user interactions, including browsing, searching, ordering, and payment processes, facilitating efficient data flow and transaction management.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Eczar Bold" panose="020B0604020202020204" charset="0"/>
              <a:cs typeface="Eczar Bold" panose="020B0604020202020204" charset="0"/>
            </a:endParaRPr>
          </a:p>
        </p:txBody>
      </p:sp>
      <p:sp>
        <p:nvSpPr>
          <p:cNvPr id="5" name="Freeform 5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</p:sp>
      <p:sp>
        <p:nvSpPr>
          <p:cNvPr id="6" name="Freeform 6"/>
          <p:cNvSpPr/>
          <p:nvPr/>
        </p:nvSpPr>
        <p:spPr>
          <a:xfrm rot="-9564093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-2475227" y="6947481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71997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AA5B3-0433-EA6C-03AA-BB081C07CE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90" b="8412"/>
          <a:stretch/>
        </p:blipFill>
        <p:spPr bwMode="auto">
          <a:xfrm>
            <a:off x="8686800" y="2303534"/>
            <a:ext cx="9362269" cy="51251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25B8-DF7F-E8F6-0B3D-3E122B92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075CE0-F5D4-5AB1-8176-001E6663F779}"/>
              </a:ext>
            </a:extLst>
          </p:cNvPr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1CF3593-61B8-ADB3-9DE7-03D7C7D2D47D}"/>
              </a:ext>
            </a:extLst>
          </p:cNvPr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B0C78A1-A4A6-99E7-98FD-391D6C096026}"/>
              </a:ext>
            </a:extLst>
          </p:cNvPr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39DBBEE-7365-5746-20F8-B0F6F5CCA5C7}"/>
              </a:ext>
            </a:extLst>
          </p:cNvPr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9721100-9D97-5CCF-816A-6690828574DC}"/>
              </a:ext>
            </a:extLst>
          </p:cNvPr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AD89BE1-431A-39B4-4F28-3C2BDC875848}"/>
              </a:ext>
            </a:extLst>
          </p:cNvPr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019174B-A339-5EF0-B5C0-DC475900111B}"/>
              </a:ext>
            </a:extLst>
          </p:cNvPr>
          <p:cNvSpPr/>
          <p:nvPr/>
        </p:nvSpPr>
        <p:spPr>
          <a:xfrm>
            <a:off x="5154946" y="1910418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1EE849-3C98-B854-5AD4-121317C24F8A}"/>
              </a:ext>
            </a:extLst>
          </p:cNvPr>
          <p:cNvGrpSpPr/>
          <p:nvPr/>
        </p:nvGrpSpPr>
        <p:grpSpPr>
          <a:xfrm>
            <a:off x="7268125" y="5171320"/>
            <a:ext cx="2747001" cy="1339999"/>
            <a:chOff x="7611224" y="4594099"/>
            <a:chExt cx="2747001" cy="13399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7054D6-F0DB-A176-00EF-1A13034A8548}"/>
                </a:ext>
              </a:extLst>
            </p:cNvPr>
            <p:cNvSpPr/>
            <p:nvPr/>
          </p:nvSpPr>
          <p:spPr>
            <a:xfrm>
              <a:off x="7611224" y="5701512"/>
              <a:ext cx="1737030" cy="159059"/>
            </a:xfrm>
            <a:custGeom>
              <a:avLst/>
              <a:gdLst>
                <a:gd name="connsiteX0" fmla="*/ 0 w 1737030"/>
                <a:gd name="connsiteY0" fmla="*/ 0 h 159059"/>
                <a:gd name="connsiteX1" fmla="*/ 1737030 w 1737030"/>
                <a:gd name="connsiteY1" fmla="*/ 0 h 159059"/>
                <a:gd name="connsiteX2" fmla="*/ 1737030 w 1737030"/>
                <a:gd name="connsiteY2" fmla="*/ 159059 h 159059"/>
                <a:gd name="connsiteX3" fmla="*/ 0 w 1737030"/>
                <a:gd name="connsiteY3" fmla="*/ 159059 h 159059"/>
                <a:gd name="connsiteX4" fmla="*/ 0 w 1737030"/>
                <a:gd name="connsiteY4" fmla="*/ 0 h 15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030" h="159059">
                  <a:moveTo>
                    <a:pt x="0" y="0"/>
                  </a:moveTo>
                  <a:lnTo>
                    <a:pt x="1737030" y="0"/>
                  </a:lnTo>
                  <a:lnTo>
                    <a:pt x="1737030" y="159059"/>
                  </a:lnTo>
                  <a:lnTo>
                    <a:pt x="0" y="15905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26670" rIns="71120" bIns="26670" numCol="1" spcCol="1270" anchor="ctr" anchorCtr="0">
              <a:noAutofit/>
            </a:bodyPr>
            <a:lstStyle/>
            <a:p>
              <a:pPr marL="0" lvl="0" indent="0" algn="l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700" kern="12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C8FEB9-A8FC-8C27-33C7-A57F9DA5601C}"/>
                </a:ext>
              </a:extLst>
            </p:cNvPr>
            <p:cNvSpPr/>
            <p:nvPr/>
          </p:nvSpPr>
          <p:spPr>
            <a:xfrm>
              <a:off x="9497316" y="4594099"/>
              <a:ext cx="860909" cy="133999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20397ED-5001-1DC3-3CBF-6F74053894D1}"/>
              </a:ext>
            </a:extLst>
          </p:cNvPr>
          <p:cNvSpPr txBox="1"/>
          <p:nvPr/>
        </p:nvSpPr>
        <p:spPr>
          <a:xfrm>
            <a:off x="5209136" y="693910"/>
            <a:ext cx="789016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0-Level DFD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D9425-D7C9-FCA9-5B63-5023134DA8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" b="8577"/>
          <a:stretch/>
        </p:blipFill>
        <p:spPr bwMode="auto">
          <a:xfrm>
            <a:off x="3240836" y="2705099"/>
            <a:ext cx="11531028" cy="6553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937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AB825-BA97-F2FE-7162-D3512D863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04DC02C-3424-5BEA-F092-AB4397408C58}"/>
              </a:ext>
            </a:extLst>
          </p:cNvPr>
          <p:cNvSpPr/>
          <p:nvPr/>
        </p:nvSpPr>
        <p:spPr>
          <a:xfrm rot="901383">
            <a:off x="12060586" y="-1581488"/>
            <a:ext cx="4102262" cy="3356396"/>
          </a:xfrm>
          <a:custGeom>
            <a:avLst/>
            <a:gdLst/>
            <a:ahLst/>
            <a:cxnLst/>
            <a:rect l="l" t="t" r="r" b="b"/>
            <a:pathLst>
              <a:path w="4102262" h="3356396">
                <a:moveTo>
                  <a:pt x="0" y="0"/>
                </a:moveTo>
                <a:lnTo>
                  <a:pt x="4102262" y="0"/>
                </a:lnTo>
                <a:lnTo>
                  <a:pt x="4102262" y="3356397"/>
                </a:lnTo>
                <a:lnTo>
                  <a:pt x="0" y="3356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EEF4BE5-DCD0-8BCC-65AD-09B89663D8F8}"/>
              </a:ext>
            </a:extLst>
          </p:cNvPr>
          <p:cNvSpPr/>
          <p:nvPr/>
        </p:nvSpPr>
        <p:spPr>
          <a:xfrm rot="2699999">
            <a:off x="12948119" y="-1691642"/>
            <a:ext cx="8704023" cy="7826367"/>
          </a:xfrm>
          <a:custGeom>
            <a:avLst/>
            <a:gdLst/>
            <a:ahLst/>
            <a:cxnLst/>
            <a:rect l="l" t="t" r="r" b="b"/>
            <a:pathLst>
              <a:path w="8704023" h="7826367">
                <a:moveTo>
                  <a:pt x="0" y="0"/>
                </a:moveTo>
                <a:lnTo>
                  <a:pt x="8704023" y="0"/>
                </a:lnTo>
                <a:lnTo>
                  <a:pt x="8704023" y="7826367"/>
                </a:lnTo>
                <a:lnTo>
                  <a:pt x="0" y="7826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3434280-A56D-FF1D-5F6A-E576F7EAE50E}"/>
              </a:ext>
            </a:extLst>
          </p:cNvPr>
          <p:cNvSpPr/>
          <p:nvPr/>
        </p:nvSpPr>
        <p:spPr>
          <a:xfrm rot="901383">
            <a:off x="11334656" y="9364732"/>
            <a:ext cx="4102262" cy="3356396"/>
          </a:xfrm>
          <a:custGeom>
            <a:avLst/>
            <a:gdLst/>
            <a:ahLst/>
            <a:cxnLst/>
            <a:rect l="l" t="t" r="r" b="b"/>
            <a:pathLst>
              <a:path w="4102262" h="3356396">
                <a:moveTo>
                  <a:pt x="0" y="0"/>
                </a:moveTo>
                <a:lnTo>
                  <a:pt x="4102262" y="0"/>
                </a:lnTo>
                <a:lnTo>
                  <a:pt x="4102262" y="3356396"/>
                </a:lnTo>
                <a:lnTo>
                  <a:pt x="0" y="3356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4A6EC97-5E73-F3AA-86A6-4BF251A22CEA}"/>
              </a:ext>
            </a:extLst>
          </p:cNvPr>
          <p:cNvSpPr/>
          <p:nvPr/>
        </p:nvSpPr>
        <p:spPr>
          <a:xfrm rot="-3689358">
            <a:off x="12619681" y="6648726"/>
            <a:ext cx="8704023" cy="7826367"/>
          </a:xfrm>
          <a:custGeom>
            <a:avLst/>
            <a:gdLst/>
            <a:ahLst/>
            <a:cxnLst/>
            <a:rect l="l" t="t" r="r" b="b"/>
            <a:pathLst>
              <a:path w="8704023" h="7826367">
                <a:moveTo>
                  <a:pt x="0" y="0"/>
                </a:moveTo>
                <a:lnTo>
                  <a:pt x="8704023" y="0"/>
                </a:lnTo>
                <a:lnTo>
                  <a:pt x="8704023" y="7826368"/>
                </a:lnTo>
                <a:lnTo>
                  <a:pt x="0" y="7826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0558BF8-62CE-1D10-FCBA-58878AEB0E21}"/>
              </a:ext>
            </a:extLst>
          </p:cNvPr>
          <p:cNvSpPr/>
          <p:nvPr/>
        </p:nvSpPr>
        <p:spPr>
          <a:xfrm>
            <a:off x="14517160" y="-30861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7E84217-C0D2-8AA4-4308-507FC205B75E}"/>
              </a:ext>
            </a:extLst>
          </p:cNvPr>
          <p:cNvSpPr/>
          <p:nvPr/>
        </p:nvSpPr>
        <p:spPr>
          <a:xfrm rot="3405389">
            <a:off x="13905467" y="5831318"/>
            <a:ext cx="7645315" cy="8500698"/>
          </a:xfrm>
          <a:custGeom>
            <a:avLst/>
            <a:gdLst/>
            <a:ahLst/>
            <a:cxnLst/>
            <a:rect l="l" t="t" r="r" b="b"/>
            <a:pathLst>
              <a:path w="7645315" h="8500698">
                <a:moveTo>
                  <a:pt x="0" y="0"/>
                </a:moveTo>
                <a:lnTo>
                  <a:pt x="7645316" y="0"/>
                </a:lnTo>
                <a:lnTo>
                  <a:pt x="7645316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C135008-4A2E-9639-1B0E-52F7F4979758}"/>
              </a:ext>
            </a:extLst>
          </p:cNvPr>
          <p:cNvSpPr/>
          <p:nvPr/>
        </p:nvSpPr>
        <p:spPr>
          <a:xfrm rot="3405389">
            <a:off x="3187213" y="-5795695"/>
            <a:ext cx="7645315" cy="8500698"/>
          </a:xfrm>
          <a:custGeom>
            <a:avLst/>
            <a:gdLst/>
            <a:ahLst/>
            <a:cxnLst/>
            <a:rect l="l" t="t" r="r" b="b"/>
            <a:pathLst>
              <a:path w="7645315" h="8500698">
                <a:moveTo>
                  <a:pt x="0" y="0"/>
                </a:moveTo>
                <a:lnTo>
                  <a:pt x="7645315" y="0"/>
                </a:lnTo>
                <a:lnTo>
                  <a:pt x="7645315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48CED07-C21E-F959-B6BA-41CD8936E4AA}"/>
              </a:ext>
            </a:extLst>
          </p:cNvPr>
          <p:cNvSpPr txBox="1"/>
          <p:nvPr/>
        </p:nvSpPr>
        <p:spPr>
          <a:xfrm>
            <a:off x="4259545" y="630085"/>
            <a:ext cx="6887225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ER-Diagram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14CFB1-20DD-0612-CA64-A452028817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40" r="16020"/>
          <a:stretch/>
        </p:blipFill>
        <p:spPr bwMode="auto">
          <a:xfrm>
            <a:off x="3352800" y="1873347"/>
            <a:ext cx="9616402" cy="8137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6463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4990610">
            <a:off x="15773400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84042">
            <a:off x="-2322434" y="-4207917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086664">
            <a:off x="-894969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84042">
            <a:off x="10703442" y="91418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58625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109801">
            <a:off x="6782388" y="834427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9278873">
            <a:off x="5074209" y="958359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977312" y="-420791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03753" y="740103"/>
            <a:ext cx="1623060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>
                <a:solidFill>
                  <a:srgbClr val="273384"/>
                </a:solidFill>
                <a:latin typeface="Eczar Bold"/>
                <a:ea typeface="Eczar Bold"/>
              </a:rPr>
              <a:t>﻿Sign-In &amp; Sign-up Page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4C3A06-7A98-28D2-D70B-A8804F60F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03" y="2427438"/>
            <a:ext cx="5503220" cy="65223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4EE234-36EE-D9C2-4FDA-E8CA36C5A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491" y="2456558"/>
            <a:ext cx="5585944" cy="64418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43252" y="-599511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22607">
            <a:off x="9712979" y="-1856207"/>
            <a:ext cx="4537396" cy="3712415"/>
          </a:xfrm>
          <a:custGeom>
            <a:avLst/>
            <a:gdLst/>
            <a:ahLst/>
            <a:cxnLst/>
            <a:rect l="l" t="t" r="r" b="b"/>
            <a:pathLst>
              <a:path w="4537396" h="3712415">
                <a:moveTo>
                  <a:pt x="0" y="0"/>
                </a:moveTo>
                <a:lnTo>
                  <a:pt x="4537396" y="0"/>
                </a:lnTo>
                <a:lnTo>
                  <a:pt x="4537396" y="3712414"/>
                </a:lnTo>
                <a:lnTo>
                  <a:pt x="0" y="3712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13204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66308" y="-370572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2600" y="633547"/>
            <a:ext cx="15048107" cy="1181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240"/>
              </a:lnSpc>
              <a:spcBef>
                <a:spcPct val="0"/>
              </a:spcBef>
            </a:pPr>
            <a:r>
              <a:rPr lang="en-US" sz="7700" dirty="0">
                <a:solidFill>
                  <a:srgbClr val="273384"/>
                </a:solidFill>
                <a:latin typeface="Eczar Semi-Bold"/>
              </a:rPr>
              <a:t>Landing Page Of Book-Heaven</a:t>
            </a:r>
          </a:p>
        </p:txBody>
      </p:sp>
      <p:sp>
        <p:nvSpPr>
          <p:cNvPr id="11" name="Freeform 11"/>
          <p:cNvSpPr/>
          <p:nvPr/>
        </p:nvSpPr>
        <p:spPr>
          <a:xfrm>
            <a:off x="-3700748" y="573592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64182" y="573592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EBA34A-C94D-A5FF-79FF-CF327B634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0" y="1954288"/>
            <a:ext cx="13445831" cy="7563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4FD37-709F-62DD-22C7-7F4DCC86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897FF591-08E4-41E1-76A0-574CDF22DD65}"/>
              </a:ext>
            </a:extLst>
          </p:cNvPr>
          <p:cNvSpPr/>
          <p:nvPr/>
        </p:nvSpPr>
        <p:spPr>
          <a:xfrm rot="4990610">
            <a:off x="15773400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0D0F21F-1C9D-EB43-7C77-33FD3D996D72}"/>
              </a:ext>
            </a:extLst>
          </p:cNvPr>
          <p:cNvSpPr/>
          <p:nvPr/>
        </p:nvSpPr>
        <p:spPr>
          <a:xfrm rot="-2784042">
            <a:off x="-2322434" y="-4207917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F5DBFD0-B517-A1B3-9B3F-6D6D81BE8394}"/>
              </a:ext>
            </a:extLst>
          </p:cNvPr>
          <p:cNvSpPr/>
          <p:nvPr/>
        </p:nvSpPr>
        <p:spPr>
          <a:xfrm rot="6086664">
            <a:off x="-894969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8D4C20F-EEAC-AF1E-ADBA-BF91706D6CA2}"/>
              </a:ext>
            </a:extLst>
          </p:cNvPr>
          <p:cNvSpPr/>
          <p:nvPr/>
        </p:nvSpPr>
        <p:spPr>
          <a:xfrm rot="-2784042">
            <a:off x="10703442" y="91418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AC39493-4BC9-ABFD-2DE6-EBC62C54E140}"/>
              </a:ext>
            </a:extLst>
          </p:cNvPr>
          <p:cNvSpPr/>
          <p:nvPr/>
        </p:nvSpPr>
        <p:spPr>
          <a:xfrm>
            <a:off x="11358625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0B29FC1-6892-3E23-9FB7-31462502B535}"/>
              </a:ext>
            </a:extLst>
          </p:cNvPr>
          <p:cNvSpPr/>
          <p:nvPr/>
        </p:nvSpPr>
        <p:spPr>
          <a:xfrm rot="1109801">
            <a:off x="6782388" y="834427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948B11B-E87B-3D8F-30C2-C82E5EA5E6F4}"/>
              </a:ext>
            </a:extLst>
          </p:cNvPr>
          <p:cNvSpPr/>
          <p:nvPr/>
        </p:nvSpPr>
        <p:spPr>
          <a:xfrm rot="9278873">
            <a:off x="5074209" y="958359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93CCF81-8939-879C-6A65-640B878A20CA}"/>
              </a:ext>
            </a:extLst>
          </p:cNvPr>
          <p:cNvSpPr/>
          <p:nvPr/>
        </p:nvSpPr>
        <p:spPr>
          <a:xfrm>
            <a:off x="-1977312" y="-420791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47101EC-6657-9317-3AA4-806DC66A9530}"/>
              </a:ext>
            </a:extLst>
          </p:cNvPr>
          <p:cNvSpPr txBox="1"/>
          <p:nvPr/>
        </p:nvSpPr>
        <p:spPr>
          <a:xfrm>
            <a:off x="1447800" y="564629"/>
            <a:ext cx="1623060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>
                <a:solidFill>
                  <a:srgbClr val="273384"/>
                </a:solidFill>
                <a:latin typeface="Eczar Bold"/>
                <a:ea typeface="Eczar Bold"/>
              </a:rPr>
              <a:t>﻿Categories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5C4E7-3DC1-4976-00E2-B46FDF4E3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1637"/>
            <a:ext cx="12188841" cy="68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4FD37-709F-62DD-22C7-7F4DCC86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897FF591-08E4-41E1-76A0-574CDF22DD65}"/>
              </a:ext>
            </a:extLst>
          </p:cNvPr>
          <p:cNvSpPr/>
          <p:nvPr/>
        </p:nvSpPr>
        <p:spPr>
          <a:xfrm rot="4990610">
            <a:off x="15773400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0D0F21F-1C9D-EB43-7C77-33FD3D996D72}"/>
              </a:ext>
            </a:extLst>
          </p:cNvPr>
          <p:cNvSpPr/>
          <p:nvPr/>
        </p:nvSpPr>
        <p:spPr>
          <a:xfrm rot="-2784042">
            <a:off x="-2322434" y="-4207917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F5DBFD0-B517-A1B3-9B3F-6D6D81BE8394}"/>
              </a:ext>
            </a:extLst>
          </p:cNvPr>
          <p:cNvSpPr/>
          <p:nvPr/>
        </p:nvSpPr>
        <p:spPr>
          <a:xfrm rot="6086664">
            <a:off x="-894969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8D4C20F-EEAC-AF1E-ADBA-BF91706D6CA2}"/>
              </a:ext>
            </a:extLst>
          </p:cNvPr>
          <p:cNvSpPr/>
          <p:nvPr/>
        </p:nvSpPr>
        <p:spPr>
          <a:xfrm rot="-2784042">
            <a:off x="10703442" y="91418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AC39493-4BC9-ABFD-2DE6-EBC62C54E140}"/>
              </a:ext>
            </a:extLst>
          </p:cNvPr>
          <p:cNvSpPr/>
          <p:nvPr/>
        </p:nvSpPr>
        <p:spPr>
          <a:xfrm>
            <a:off x="11358625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0B29FC1-6892-3E23-9FB7-31462502B535}"/>
              </a:ext>
            </a:extLst>
          </p:cNvPr>
          <p:cNvSpPr/>
          <p:nvPr/>
        </p:nvSpPr>
        <p:spPr>
          <a:xfrm rot="1109801">
            <a:off x="6782388" y="834427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948B11B-E87B-3D8F-30C2-C82E5EA5E6F4}"/>
              </a:ext>
            </a:extLst>
          </p:cNvPr>
          <p:cNvSpPr/>
          <p:nvPr/>
        </p:nvSpPr>
        <p:spPr>
          <a:xfrm rot="9278873">
            <a:off x="5074209" y="958359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93CCF81-8939-879C-6A65-640B878A20CA}"/>
              </a:ext>
            </a:extLst>
          </p:cNvPr>
          <p:cNvSpPr/>
          <p:nvPr/>
        </p:nvSpPr>
        <p:spPr>
          <a:xfrm>
            <a:off x="-1977312" y="-420791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47101EC-6657-9317-3AA4-806DC66A9530}"/>
              </a:ext>
            </a:extLst>
          </p:cNvPr>
          <p:cNvSpPr txBox="1"/>
          <p:nvPr/>
        </p:nvSpPr>
        <p:spPr>
          <a:xfrm>
            <a:off x="1447800" y="564629"/>
            <a:ext cx="1623060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>
                <a:solidFill>
                  <a:srgbClr val="273384"/>
                </a:solidFill>
                <a:latin typeface="Eczar Bold"/>
                <a:ea typeface="Eczar Bold"/>
              </a:rPr>
              <a:t>﻿Categories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F8D2C2-2F70-0561-9225-3E703A44C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07" y="1837073"/>
            <a:ext cx="134112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4FD37-709F-62DD-22C7-7F4DCC86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897FF591-08E4-41E1-76A0-574CDF22DD65}"/>
              </a:ext>
            </a:extLst>
          </p:cNvPr>
          <p:cNvSpPr/>
          <p:nvPr/>
        </p:nvSpPr>
        <p:spPr>
          <a:xfrm rot="4990610">
            <a:off x="15773400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0D0F21F-1C9D-EB43-7C77-33FD3D996D72}"/>
              </a:ext>
            </a:extLst>
          </p:cNvPr>
          <p:cNvSpPr/>
          <p:nvPr/>
        </p:nvSpPr>
        <p:spPr>
          <a:xfrm rot="-2784042">
            <a:off x="-2322434" y="-4207917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F5DBFD0-B517-A1B3-9B3F-6D6D81BE8394}"/>
              </a:ext>
            </a:extLst>
          </p:cNvPr>
          <p:cNvSpPr/>
          <p:nvPr/>
        </p:nvSpPr>
        <p:spPr>
          <a:xfrm rot="6086664">
            <a:off x="-894969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8D4C20F-EEAC-AF1E-ADBA-BF91706D6CA2}"/>
              </a:ext>
            </a:extLst>
          </p:cNvPr>
          <p:cNvSpPr/>
          <p:nvPr/>
        </p:nvSpPr>
        <p:spPr>
          <a:xfrm rot="-2784042">
            <a:off x="10703442" y="91418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AC39493-4BC9-ABFD-2DE6-EBC62C54E140}"/>
              </a:ext>
            </a:extLst>
          </p:cNvPr>
          <p:cNvSpPr/>
          <p:nvPr/>
        </p:nvSpPr>
        <p:spPr>
          <a:xfrm>
            <a:off x="11358625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0B29FC1-6892-3E23-9FB7-31462502B535}"/>
              </a:ext>
            </a:extLst>
          </p:cNvPr>
          <p:cNvSpPr/>
          <p:nvPr/>
        </p:nvSpPr>
        <p:spPr>
          <a:xfrm rot="1109801">
            <a:off x="6782388" y="834427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948B11B-E87B-3D8F-30C2-C82E5EA5E6F4}"/>
              </a:ext>
            </a:extLst>
          </p:cNvPr>
          <p:cNvSpPr/>
          <p:nvPr/>
        </p:nvSpPr>
        <p:spPr>
          <a:xfrm rot="9278873">
            <a:off x="5074209" y="958359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93CCF81-8939-879C-6A65-640B878A20CA}"/>
              </a:ext>
            </a:extLst>
          </p:cNvPr>
          <p:cNvSpPr/>
          <p:nvPr/>
        </p:nvSpPr>
        <p:spPr>
          <a:xfrm>
            <a:off x="-1977312" y="-420791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47101EC-6657-9317-3AA4-806DC66A9530}"/>
              </a:ext>
            </a:extLst>
          </p:cNvPr>
          <p:cNvSpPr txBox="1"/>
          <p:nvPr/>
        </p:nvSpPr>
        <p:spPr>
          <a:xfrm>
            <a:off x="1447800" y="564629"/>
            <a:ext cx="1623060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>
                <a:solidFill>
                  <a:srgbClr val="273384"/>
                </a:solidFill>
                <a:latin typeface="Eczar Bold"/>
                <a:ea typeface="Eczar Bold"/>
              </a:rPr>
              <a:t>﻿Cart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06FFA-621A-B2FA-6DF6-68B5BF7A9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0" y="1720198"/>
            <a:ext cx="13401704" cy="75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9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0A9D2-E0E4-9BEA-9624-D4FE9584D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88F4F4B-1F53-0F30-6C42-92A3C2358917}"/>
              </a:ext>
            </a:extLst>
          </p:cNvPr>
          <p:cNvSpPr/>
          <p:nvPr/>
        </p:nvSpPr>
        <p:spPr>
          <a:xfrm rot="4990610">
            <a:off x="15773400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AF5895A-DA33-F795-CE3D-7FEB1D7996DF}"/>
              </a:ext>
            </a:extLst>
          </p:cNvPr>
          <p:cNvSpPr/>
          <p:nvPr/>
        </p:nvSpPr>
        <p:spPr>
          <a:xfrm rot="-2784042">
            <a:off x="-2322434" y="-4207917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A1792D3-A7B9-D565-503A-D356294C41E3}"/>
              </a:ext>
            </a:extLst>
          </p:cNvPr>
          <p:cNvSpPr/>
          <p:nvPr/>
        </p:nvSpPr>
        <p:spPr>
          <a:xfrm rot="6086664">
            <a:off x="-894969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54FEAD9-B8AE-7E7B-34A8-32CDE1886809}"/>
              </a:ext>
            </a:extLst>
          </p:cNvPr>
          <p:cNvSpPr/>
          <p:nvPr/>
        </p:nvSpPr>
        <p:spPr>
          <a:xfrm rot="-2784042">
            <a:off x="10703442" y="91418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9BDA6E6-AD67-5CFD-0D30-9B30972D39E9}"/>
              </a:ext>
            </a:extLst>
          </p:cNvPr>
          <p:cNvSpPr/>
          <p:nvPr/>
        </p:nvSpPr>
        <p:spPr>
          <a:xfrm>
            <a:off x="11358625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0864293-3D86-CB55-D0D7-5B690BD3A523}"/>
              </a:ext>
            </a:extLst>
          </p:cNvPr>
          <p:cNvSpPr/>
          <p:nvPr/>
        </p:nvSpPr>
        <p:spPr>
          <a:xfrm rot="1109801">
            <a:off x="6782388" y="834427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ABCE06B-A609-F559-2733-1DA63E8336A9}"/>
              </a:ext>
            </a:extLst>
          </p:cNvPr>
          <p:cNvSpPr/>
          <p:nvPr/>
        </p:nvSpPr>
        <p:spPr>
          <a:xfrm rot="9278873">
            <a:off x="5074209" y="958359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9DD89AE-C821-4E98-B8AC-750A443839A1}"/>
              </a:ext>
            </a:extLst>
          </p:cNvPr>
          <p:cNvSpPr/>
          <p:nvPr/>
        </p:nvSpPr>
        <p:spPr>
          <a:xfrm>
            <a:off x="-1977312" y="-420791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F2F861E-09CF-AD85-7B96-B791EE3C0E9C}"/>
              </a:ext>
            </a:extLst>
          </p:cNvPr>
          <p:cNvSpPr txBox="1"/>
          <p:nvPr/>
        </p:nvSpPr>
        <p:spPr>
          <a:xfrm>
            <a:off x="937481" y="952500"/>
            <a:ext cx="1623060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>
                <a:solidFill>
                  <a:srgbClr val="273384"/>
                </a:solidFill>
                <a:latin typeface="Eczar Bold"/>
                <a:ea typeface="Eczar Bold"/>
              </a:rPr>
              <a:t>Checkout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7DDCB-B29B-A30D-1A2B-838AF9D47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55" y="2222206"/>
            <a:ext cx="12107843" cy="68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66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0A9D2-E0E4-9BEA-9624-D4FE9584D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588F4F4B-1F53-0F30-6C42-92A3C2358917}"/>
              </a:ext>
            </a:extLst>
          </p:cNvPr>
          <p:cNvSpPr/>
          <p:nvPr/>
        </p:nvSpPr>
        <p:spPr>
          <a:xfrm rot="4990610">
            <a:off x="15773400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AF5895A-DA33-F795-CE3D-7FEB1D7996DF}"/>
              </a:ext>
            </a:extLst>
          </p:cNvPr>
          <p:cNvSpPr/>
          <p:nvPr/>
        </p:nvSpPr>
        <p:spPr>
          <a:xfrm rot="-2784042">
            <a:off x="-2322434" y="-4207917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A1792D3-A7B9-D565-503A-D356294C41E3}"/>
              </a:ext>
            </a:extLst>
          </p:cNvPr>
          <p:cNvSpPr/>
          <p:nvPr/>
        </p:nvSpPr>
        <p:spPr>
          <a:xfrm rot="6086664">
            <a:off x="-894969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54FEAD9-B8AE-7E7B-34A8-32CDE1886809}"/>
              </a:ext>
            </a:extLst>
          </p:cNvPr>
          <p:cNvSpPr/>
          <p:nvPr/>
        </p:nvSpPr>
        <p:spPr>
          <a:xfrm rot="-2784042">
            <a:off x="10703442" y="91418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9BDA6E6-AD67-5CFD-0D30-9B30972D39E9}"/>
              </a:ext>
            </a:extLst>
          </p:cNvPr>
          <p:cNvSpPr/>
          <p:nvPr/>
        </p:nvSpPr>
        <p:spPr>
          <a:xfrm>
            <a:off x="11358625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0864293-3D86-CB55-D0D7-5B690BD3A523}"/>
              </a:ext>
            </a:extLst>
          </p:cNvPr>
          <p:cNvSpPr/>
          <p:nvPr/>
        </p:nvSpPr>
        <p:spPr>
          <a:xfrm rot="1109801">
            <a:off x="6782388" y="834427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ABCE06B-A609-F559-2733-1DA63E8336A9}"/>
              </a:ext>
            </a:extLst>
          </p:cNvPr>
          <p:cNvSpPr/>
          <p:nvPr/>
        </p:nvSpPr>
        <p:spPr>
          <a:xfrm rot="9278873">
            <a:off x="5074209" y="958359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9DD89AE-C821-4E98-B8AC-750A443839A1}"/>
              </a:ext>
            </a:extLst>
          </p:cNvPr>
          <p:cNvSpPr/>
          <p:nvPr/>
        </p:nvSpPr>
        <p:spPr>
          <a:xfrm>
            <a:off x="-1977312" y="-420791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F2F861E-09CF-AD85-7B96-B791EE3C0E9C}"/>
              </a:ext>
            </a:extLst>
          </p:cNvPr>
          <p:cNvSpPr txBox="1"/>
          <p:nvPr/>
        </p:nvSpPr>
        <p:spPr>
          <a:xfrm>
            <a:off x="888263" y="1301223"/>
            <a:ext cx="1623060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>
                <a:solidFill>
                  <a:srgbClr val="273384"/>
                </a:solidFill>
                <a:latin typeface="Eczar Bold"/>
                <a:ea typeface="Eczar Bold"/>
              </a:rPr>
              <a:t>﻿Blogs &amp; Contacts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B86C2-7338-4710-8352-F44A40FB4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728" y="2671900"/>
            <a:ext cx="11343670" cy="63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0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508434" y="-4315657"/>
            <a:ext cx="9454551" cy="11886288"/>
          </a:xfrm>
          <a:custGeom>
            <a:avLst/>
            <a:gdLst/>
            <a:ahLst/>
            <a:cxnLst/>
            <a:rect l="l" t="t" r="r" b="b"/>
            <a:pathLst>
              <a:path w="9454551" h="11886288">
                <a:moveTo>
                  <a:pt x="0" y="0"/>
                </a:moveTo>
                <a:lnTo>
                  <a:pt x="9454552" y="0"/>
                </a:lnTo>
                <a:lnTo>
                  <a:pt x="9454552" y="11886288"/>
                </a:lnTo>
                <a:lnTo>
                  <a:pt x="0" y="1188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2213219" y="2905923"/>
            <a:ext cx="5469632" cy="4475153"/>
          </a:xfrm>
          <a:custGeom>
            <a:avLst/>
            <a:gdLst/>
            <a:ahLst/>
            <a:cxnLst/>
            <a:rect l="l" t="t" r="r" b="b"/>
            <a:pathLst>
              <a:path w="5469632" h="4475153">
                <a:moveTo>
                  <a:pt x="0" y="0"/>
                </a:moveTo>
                <a:lnTo>
                  <a:pt x="5469632" y="0"/>
                </a:lnTo>
                <a:lnTo>
                  <a:pt x="5469632" y="4475154"/>
                </a:lnTo>
                <a:lnTo>
                  <a:pt x="0" y="447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8427" y="3960126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72048" y="255806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03235">
            <a:off x="156670" y="-1019161"/>
            <a:ext cx="9145556" cy="4738275"/>
          </a:xfrm>
          <a:custGeom>
            <a:avLst/>
            <a:gdLst/>
            <a:ahLst/>
            <a:cxnLst/>
            <a:rect l="l" t="t" r="r" b="b"/>
            <a:pathLst>
              <a:path w="9145556" h="4738275">
                <a:moveTo>
                  <a:pt x="0" y="0"/>
                </a:moveTo>
                <a:lnTo>
                  <a:pt x="9145556" y="0"/>
                </a:lnTo>
                <a:lnTo>
                  <a:pt x="9145556" y="4738275"/>
                </a:lnTo>
                <a:lnTo>
                  <a:pt x="0" y="473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60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61986" y="3883926"/>
            <a:ext cx="8542907" cy="175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97"/>
              </a:lnSpc>
            </a:pPr>
            <a:r>
              <a:rPr lang="en-US" sz="11100">
                <a:solidFill>
                  <a:srgbClr val="273384"/>
                </a:solidFill>
                <a:latin typeface="Eczar Bold"/>
              </a:rPr>
              <a:t>WELCOME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62234" y="5478463"/>
            <a:ext cx="6446980" cy="83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50"/>
              </a:lnSpc>
            </a:pPr>
            <a:r>
              <a:rPr lang="en-US" sz="5000" dirty="0">
                <a:solidFill>
                  <a:srgbClr val="000000"/>
                </a:solidFill>
                <a:latin typeface="Raleway"/>
              </a:rPr>
              <a:t>In My Major Project</a:t>
            </a:r>
          </a:p>
        </p:txBody>
      </p:sp>
      <p:sp>
        <p:nvSpPr>
          <p:cNvPr id="10" name="Freeform 3"/>
          <p:cNvSpPr/>
          <p:nvPr/>
        </p:nvSpPr>
        <p:spPr>
          <a:xfrm>
            <a:off x="12433439" y="7161294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11DA3-A583-A755-E983-D9026811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D57CD915-B529-4797-A0E2-7DED5D4449FC}"/>
              </a:ext>
            </a:extLst>
          </p:cNvPr>
          <p:cNvSpPr/>
          <p:nvPr/>
        </p:nvSpPr>
        <p:spPr>
          <a:xfrm rot="4990610">
            <a:off x="15773400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AAC7D40-FC21-038D-0BBA-9F31DAECA8DE}"/>
              </a:ext>
            </a:extLst>
          </p:cNvPr>
          <p:cNvSpPr/>
          <p:nvPr/>
        </p:nvSpPr>
        <p:spPr>
          <a:xfrm rot="-2784042">
            <a:off x="-2322434" y="-4207917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F7CC0FF-D552-CE95-A649-E679B45B2055}"/>
              </a:ext>
            </a:extLst>
          </p:cNvPr>
          <p:cNvSpPr/>
          <p:nvPr/>
        </p:nvSpPr>
        <p:spPr>
          <a:xfrm rot="6086664">
            <a:off x="-894969" y="252901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9192E8B-F02F-2DAD-E477-7BF7A6D6F8ED}"/>
              </a:ext>
            </a:extLst>
          </p:cNvPr>
          <p:cNvSpPr/>
          <p:nvPr/>
        </p:nvSpPr>
        <p:spPr>
          <a:xfrm rot="-2784042">
            <a:off x="10703442" y="91418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A1F510F-0556-6FD0-B43C-81E942685D2D}"/>
              </a:ext>
            </a:extLst>
          </p:cNvPr>
          <p:cNvSpPr/>
          <p:nvPr/>
        </p:nvSpPr>
        <p:spPr>
          <a:xfrm>
            <a:off x="11358625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E389D3E-9BB2-2620-71A8-ED091096573E}"/>
              </a:ext>
            </a:extLst>
          </p:cNvPr>
          <p:cNvSpPr/>
          <p:nvPr/>
        </p:nvSpPr>
        <p:spPr>
          <a:xfrm rot="1109801">
            <a:off x="6782388" y="834427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99F25E1-7D3D-2FC2-FA6B-E6E9277FB2C1}"/>
              </a:ext>
            </a:extLst>
          </p:cNvPr>
          <p:cNvSpPr/>
          <p:nvPr/>
        </p:nvSpPr>
        <p:spPr>
          <a:xfrm rot="9278873">
            <a:off x="5074209" y="958359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BAC4CAF-2C3D-5298-874D-5968B839FD3C}"/>
              </a:ext>
            </a:extLst>
          </p:cNvPr>
          <p:cNvSpPr/>
          <p:nvPr/>
        </p:nvSpPr>
        <p:spPr>
          <a:xfrm>
            <a:off x="-1977312" y="-420791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58E567D-3071-4865-E5EA-D3454FADD9D8}"/>
              </a:ext>
            </a:extLst>
          </p:cNvPr>
          <p:cNvSpPr txBox="1"/>
          <p:nvPr/>
        </p:nvSpPr>
        <p:spPr>
          <a:xfrm>
            <a:off x="918743" y="1274524"/>
            <a:ext cx="16230600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7400" dirty="0">
                <a:solidFill>
                  <a:srgbClr val="273384"/>
                </a:solidFill>
                <a:latin typeface="Eczar Bold"/>
                <a:ea typeface="Eczar Bold"/>
              </a:rPr>
              <a:t>﻿Database Table Of Sign-In Info.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869F5-DE65-F2D9-E449-D4890FF37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0" y="2550829"/>
            <a:ext cx="14604412" cy="6584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101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0625" y="5643562"/>
            <a:ext cx="16068675" cy="0"/>
          </a:xfrm>
          <a:prstGeom prst="line">
            <a:avLst/>
          </a:prstGeom>
          <a:ln w="19050" cap="rnd">
            <a:solidFill>
              <a:srgbClr val="27338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5481638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24317" y="5425087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605817" y="5472112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894375" y="5472112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 rot="1033578">
            <a:off x="11000600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66541" y="3341109"/>
            <a:ext cx="10712539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Online-Book-Store</a:t>
            </a:r>
          </a:p>
        </p:txBody>
      </p:sp>
      <p:sp>
        <p:nvSpPr>
          <p:cNvPr id="13" name="Freeform 13"/>
          <p:cNvSpPr/>
          <p:nvPr/>
        </p:nvSpPr>
        <p:spPr>
          <a:xfrm rot="-7522993" flipV="1">
            <a:off x="11750096" y="-582939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52612">
            <a:off x="4466146" y="-550207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653176" y="-2269873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800797">
            <a:off x="660592" y="79221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6462712"/>
            <a:ext cx="3364925" cy="89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273384"/>
                </a:solidFill>
                <a:latin typeface="Raleway Bold"/>
              </a:rPr>
              <a:t>Sign-Up New User by Sign-up Form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575347"/>
            <a:ext cx="3364925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aleway"/>
              </a:rPr>
              <a:t>User make there username and password</a:t>
            </a:r>
          </a:p>
        </p:txBody>
      </p:sp>
      <p:sp>
        <p:nvSpPr>
          <p:cNvPr id="19" name="Freeform 19"/>
          <p:cNvSpPr/>
          <p:nvPr/>
        </p:nvSpPr>
        <p:spPr>
          <a:xfrm>
            <a:off x="5895642" y="-3318316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 flipV="1">
            <a:off x="-406406" y="8483600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>
            <a:blip r:embed="rId6"/>
            <a:stretch>
              <a:fillRect t="-7590" b="-7590"/>
            </a:stretch>
          </a:blipFill>
        </p:spPr>
      </p:sp>
      <p:sp>
        <p:nvSpPr>
          <p:cNvPr id="21" name="Freeform 21"/>
          <p:cNvSpPr/>
          <p:nvPr/>
        </p:nvSpPr>
        <p:spPr>
          <a:xfrm rot="2800797">
            <a:off x="5895642" y="80745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2800797">
            <a:off x="11130692" y="82269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2800797">
            <a:off x="16365742" y="83793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317258" y="6450647"/>
            <a:ext cx="3364925" cy="89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273384"/>
                </a:solidFill>
                <a:latin typeface="Raleway Bold"/>
              </a:rPr>
              <a:t>Login Using email As Username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05817" y="6438582"/>
            <a:ext cx="3364925" cy="89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273384"/>
                </a:solidFill>
                <a:latin typeface="Raleway Bold"/>
              </a:rPr>
              <a:t>Login On Home Page of Website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94375" y="6426517"/>
            <a:ext cx="3364925" cy="89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273384"/>
                </a:solidFill>
                <a:latin typeface="Raleway Bold"/>
              </a:rPr>
              <a:t>Now you Can use many Services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17258" y="7589613"/>
            <a:ext cx="336492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aleway"/>
              </a:rPr>
              <a:t>Use Right password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91991" y="7513988"/>
            <a:ext cx="3364925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aleway"/>
              </a:rPr>
              <a:t> Here you can change your Information.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44051" y="7466450"/>
            <a:ext cx="3364925" cy="34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Raleway"/>
              </a:rPr>
              <a:t>Books, cart, Review etc. </a:t>
            </a:r>
          </a:p>
        </p:txBody>
      </p:sp>
      <p:sp>
        <p:nvSpPr>
          <p:cNvPr id="30" name="Freeform 30"/>
          <p:cNvSpPr/>
          <p:nvPr/>
        </p:nvSpPr>
        <p:spPr>
          <a:xfrm rot="530069" flipV="1">
            <a:off x="2372013" y="-939026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552612" flipH="1">
            <a:off x="-1129104" y="-460604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6619">
            <a:off x="-2800762" y="334367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26706" y="-375258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338574">
            <a:off x="4569016" y="-548008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024995">
            <a:off x="-2679407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936786" flipV="1">
            <a:off x="16141297" y="340439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80711" y="-49047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72048" y="-501817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712665">
            <a:off x="-990270" y="725885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846334">
            <a:off x="9995837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25007" y="5019675"/>
            <a:ext cx="12837986" cy="215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</a:rPr>
              <a:t>﻿THANK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59826" y="7003796"/>
            <a:ext cx="11170855" cy="77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9"/>
              </a:lnSpc>
            </a:pPr>
            <a:r>
              <a:rPr lang="en-US" sz="3999" dirty="0">
                <a:solidFill>
                  <a:srgbClr val="000000"/>
                </a:solidFill>
                <a:latin typeface="Raleway"/>
              </a:rPr>
              <a:t>“For Giving Your Precious Time"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06541" y="2374446"/>
            <a:ext cx="5474919" cy="2093047"/>
            <a:chOff x="0" y="0"/>
            <a:chExt cx="7299891" cy="2790730"/>
          </a:xfrm>
        </p:grpSpPr>
        <p:sp>
          <p:nvSpPr>
            <p:cNvPr id="14" name="Freeform 14"/>
            <p:cNvSpPr/>
            <p:nvPr/>
          </p:nvSpPr>
          <p:spPr>
            <a:xfrm>
              <a:off x="2025483" y="0"/>
              <a:ext cx="3248925" cy="2215176"/>
            </a:xfrm>
            <a:custGeom>
              <a:avLst/>
              <a:gdLst/>
              <a:ahLst/>
              <a:cxnLst/>
              <a:rect l="l" t="t" r="r" b="b"/>
              <a:pathLst>
                <a:path w="3248925" h="2215176">
                  <a:moveTo>
                    <a:pt x="0" y="0"/>
                  </a:moveTo>
                  <a:lnTo>
                    <a:pt x="3248925" y="0"/>
                  </a:lnTo>
                  <a:lnTo>
                    <a:pt x="3248925" y="2215176"/>
                  </a:lnTo>
                  <a:lnTo>
                    <a:pt x="0" y="221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2148501"/>
              <a:ext cx="7299891" cy="642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2"/>
                </a:lnSpc>
              </a:pPr>
              <a:r>
                <a:rPr lang="en-US" sz="2880" dirty="0">
                  <a:solidFill>
                    <a:srgbClr val="A88353"/>
                  </a:solidFill>
                  <a:latin typeface="Public Sans"/>
                </a:rPr>
                <a:t>Book Heaven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49720" y="1578671"/>
            <a:ext cx="771999" cy="77199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885914" y="2527830"/>
            <a:ext cx="771999" cy="77199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920785" y="4513214"/>
            <a:ext cx="771999" cy="77199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920785" y="3465768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920785" y="5559043"/>
            <a:ext cx="771999" cy="77199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-2221648" y="51435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346159" y="369546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432000">
            <a:off x="4416227" y="-2152011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175416" y="1512958"/>
            <a:ext cx="7322748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dirty="0">
                <a:solidFill>
                  <a:srgbClr val="000000"/>
                </a:solidFill>
                <a:latin typeface="Raleway"/>
              </a:rPr>
              <a:t>INTRODUCTION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63115" y="1548590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273384"/>
                </a:solidFill>
                <a:latin typeface="Raleway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75997" y="2548385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273384"/>
                </a:solidFill>
                <a:latin typeface="Raleway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99306" y="4468161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273384"/>
                </a:solidFill>
                <a:latin typeface="Raleway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99307" y="3444772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34178" y="5497010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273384"/>
                </a:solidFill>
                <a:latin typeface="Raleway Bold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1340" y="1689737"/>
            <a:ext cx="6456699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  <a:ea typeface="Eczar Bold"/>
              </a:rPr>
              <a:t>﻿Table Of Contents</a:t>
            </a:r>
          </a:p>
        </p:txBody>
      </p:sp>
      <p:sp>
        <p:nvSpPr>
          <p:cNvPr id="22" name="Freeform 22"/>
          <p:cNvSpPr/>
          <p:nvPr/>
        </p:nvSpPr>
        <p:spPr>
          <a:xfrm rot="-1149178">
            <a:off x="15144750" y="8594576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470670" y="-568623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014226" y="3644150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157927" y="2511794"/>
            <a:ext cx="7322748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dirty="0">
                <a:solidFill>
                  <a:srgbClr val="000000"/>
                </a:solidFill>
                <a:latin typeface="Raleway"/>
              </a:rPr>
              <a:t>FEATURE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57927" y="3466596"/>
            <a:ext cx="7322748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dirty="0">
                <a:solidFill>
                  <a:srgbClr val="000000"/>
                </a:solidFill>
                <a:latin typeface="Raleway"/>
              </a:rPr>
              <a:t>OBJECTIVE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57927" y="4457400"/>
            <a:ext cx="7322748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dirty="0">
                <a:solidFill>
                  <a:srgbClr val="000000"/>
                </a:solidFill>
                <a:latin typeface="Raleway"/>
              </a:rPr>
              <a:t>TEACNOLOGY &amp; REQUIREMENTS </a:t>
            </a:r>
          </a:p>
        </p:txBody>
      </p:sp>
      <p:grpSp>
        <p:nvGrpSpPr>
          <p:cNvPr id="28" name="Group 10">
            <a:extLst>
              <a:ext uri="{FF2B5EF4-FFF2-40B4-BE49-F238E27FC236}">
                <a16:creationId xmlns:a16="http://schemas.microsoft.com/office/drawing/2014/main" id="{D8FBCFED-00C6-D0A3-94C7-8BD7CB5BC3D2}"/>
              </a:ext>
            </a:extLst>
          </p:cNvPr>
          <p:cNvGrpSpPr/>
          <p:nvPr/>
        </p:nvGrpSpPr>
        <p:grpSpPr>
          <a:xfrm>
            <a:off x="8999306" y="6710710"/>
            <a:ext cx="771999" cy="771999"/>
            <a:chOff x="0" y="0"/>
            <a:chExt cx="6350000" cy="6350000"/>
          </a:xfrm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375DB8B-34B3-86D0-B1CA-7BAFEB97C67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id="30" name="TextBox 20">
            <a:extLst>
              <a:ext uri="{FF2B5EF4-FFF2-40B4-BE49-F238E27FC236}">
                <a16:creationId xmlns:a16="http://schemas.microsoft.com/office/drawing/2014/main" id="{BF1994AB-3E6E-2246-E20A-D7B3F78E3C34}"/>
              </a:ext>
            </a:extLst>
          </p:cNvPr>
          <p:cNvSpPr txBox="1"/>
          <p:nvPr/>
        </p:nvSpPr>
        <p:spPr>
          <a:xfrm>
            <a:off x="9087593" y="6653530"/>
            <a:ext cx="545211" cy="65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273384"/>
                </a:solidFill>
                <a:latin typeface="Raleway Bold"/>
              </a:rPr>
              <a:t>6</a:t>
            </a:r>
            <a:endParaRPr lang="en-US" sz="3600" u="none" dirty="0">
              <a:solidFill>
                <a:srgbClr val="273384"/>
              </a:solidFill>
              <a:latin typeface="Raleway Bold"/>
            </a:endParaRP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87E01751-633E-0E3D-C045-46FDA13AD4A6}"/>
              </a:ext>
            </a:extLst>
          </p:cNvPr>
          <p:cNvSpPr txBox="1"/>
          <p:nvPr/>
        </p:nvSpPr>
        <p:spPr>
          <a:xfrm>
            <a:off x="10175416" y="5500257"/>
            <a:ext cx="7322748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dirty="0">
                <a:solidFill>
                  <a:srgbClr val="000000"/>
                </a:solidFill>
                <a:latin typeface="Raleway"/>
              </a:rPr>
              <a:t>DATA FLOW DIAGRAM</a:t>
            </a: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93624F98-73D1-E627-1A45-0FA9E4433D47}"/>
              </a:ext>
            </a:extLst>
          </p:cNvPr>
          <p:cNvSpPr/>
          <p:nvPr/>
        </p:nvSpPr>
        <p:spPr>
          <a:xfrm>
            <a:off x="11911637" y="7376871"/>
            <a:ext cx="8246933" cy="6247677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FD795EFF-A16E-4DA0-F7B9-8F3EA5B9B015}"/>
              </a:ext>
            </a:extLst>
          </p:cNvPr>
          <p:cNvSpPr txBox="1"/>
          <p:nvPr/>
        </p:nvSpPr>
        <p:spPr>
          <a:xfrm>
            <a:off x="10175416" y="6587343"/>
            <a:ext cx="7322748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dirty="0">
                <a:solidFill>
                  <a:srgbClr val="000000"/>
                </a:solidFill>
                <a:latin typeface="Raleway"/>
              </a:rPr>
              <a:t>ER-DIAGRAM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C0D24B8C-AB28-1D5A-C7AD-61283AA930BE}"/>
              </a:ext>
            </a:extLst>
          </p:cNvPr>
          <p:cNvGrpSpPr/>
          <p:nvPr/>
        </p:nvGrpSpPr>
        <p:grpSpPr>
          <a:xfrm>
            <a:off x="8975997" y="7738615"/>
            <a:ext cx="771999" cy="771999"/>
            <a:chOff x="0" y="0"/>
            <a:chExt cx="6350000" cy="63500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4214B47B-89FE-B872-8BF4-D9AEC980FE0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id="36" name="TextBox 20">
            <a:extLst>
              <a:ext uri="{FF2B5EF4-FFF2-40B4-BE49-F238E27FC236}">
                <a16:creationId xmlns:a16="http://schemas.microsoft.com/office/drawing/2014/main" id="{117C308E-72F8-000A-B6CF-D518B50AA56A}"/>
              </a:ext>
            </a:extLst>
          </p:cNvPr>
          <p:cNvSpPr txBox="1"/>
          <p:nvPr/>
        </p:nvSpPr>
        <p:spPr>
          <a:xfrm>
            <a:off x="9112702" y="7709955"/>
            <a:ext cx="545211" cy="65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273384"/>
                </a:solidFill>
                <a:latin typeface="Raleway Bold"/>
              </a:rPr>
              <a:t>7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A8666521-85E0-C82D-3025-66AE68AF8738}"/>
              </a:ext>
            </a:extLst>
          </p:cNvPr>
          <p:cNvSpPr txBox="1"/>
          <p:nvPr/>
        </p:nvSpPr>
        <p:spPr>
          <a:xfrm>
            <a:off x="10175416" y="7631449"/>
            <a:ext cx="7322748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dirty="0">
                <a:solidFill>
                  <a:srgbClr val="000000"/>
                </a:solidFill>
                <a:latin typeface="Raleway"/>
              </a:rPr>
              <a:t>SCREEN-SHOTS OF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42004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038826">
            <a:off x="-2729619" y="301497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87424">
            <a:off x="-1498605" y="5265349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5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53507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038826">
            <a:off x="16280231" y="378477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87424">
            <a:off x="11834683" y="5584357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5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99542" y="3726180"/>
            <a:ext cx="11688915" cy="631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The Book Store project aims to create an online platform for purchasing books with various features and functionalities.</a:t>
            </a:r>
            <a:endParaRPr lang="en-US" sz="36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Eczar Bold" panose="020B0604020202020204" charset="0"/>
              <a:cs typeface="Eczar Bol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Book Heaven: Your Literary Haven</a:t>
            </a:r>
            <a:endParaRPr lang="en-US" sz="3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Eczar Bold" panose="020B0604020202020204" charset="0"/>
              <a:cs typeface="Eczar Bold" panose="020B060402020202020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Book Heaven is an online bookstore dedicated to providing a diverse selection of books at discounted prices.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Users can explore a wide range of genres, read reviews, and engage with blog content.</a:t>
            </a:r>
          </a:p>
          <a:p>
            <a:b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Eczar Bold" panose="020B0604020202020204" charset="0"/>
                <a:cs typeface="Eczar Bold" panose="020B0604020202020204" charset="0"/>
              </a:rPr>
            </a:b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Eczar Bold" panose="020B0604020202020204" charset="0"/>
              <a:cs typeface="Eczar Bold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198919" y="2822739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98919" y="1273754"/>
            <a:ext cx="789016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dirty="0">
                <a:solidFill>
                  <a:srgbClr val="273384"/>
                </a:solidFill>
                <a:latin typeface="Eczar Bold"/>
                <a:ea typeface="Eczar Bold"/>
              </a:rPr>
              <a:t>﻿Introduction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716000" y="-794825"/>
            <a:ext cx="5963745" cy="3271654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7231" y="2714722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92599">
            <a:off x="15869006" y="6270652"/>
            <a:ext cx="3938319" cy="3222261"/>
          </a:xfrm>
          <a:custGeom>
            <a:avLst/>
            <a:gdLst/>
            <a:ahLst/>
            <a:cxnLst/>
            <a:rect l="l" t="t" r="r" b="b"/>
            <a:pathLst>
              <a:path w="3938319" h="3222261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93932">
            <a:off x="12348771" y="-195998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70019">
            <a:off x="13558552" y="-385928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98919" y="1307528"/>
            <a:ext cx="789016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dirty="0">
                <a:solidFill>
                  <a:srgbClr val="273384"/>
                </a:solidFill>
                <a:latin typeface="Eczar Bold"/>
                <a:ea typeface="Eczar Bold"/>
              </a:rPr>
              <a:t>Features</a:t>
            </a:r>
          </a:p>
        </p:txBody>
      </p:sp>
      <p:sp>
        <p:nvSpPr>
          <p:cNvPr id="7" name="Freeform 7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07584" y="3026815"/>
            <a:ext cx="11688915" cy="664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Responsive design for seamless browsing across devices.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Search functionality for easy book discovery.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Featured books and new arrivals sections.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Reviews and blogs sections for user engagement.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Deals of the day for enticing offers.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Secure payment and easy returns policy.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Arial" panose="020B0604020202020204" pitchFamily="34" charset="0"/>
              <a:buChar char="•"/>
            </a:pPr>
            <a:r>
              <a:rPr lang="en-US" sz="3600" b="1" i="0" kern="1200" dirty="0">
                <a:solidFill>
                  <a:srgbClr val="404040"/>
                </a:solidFill>
                <a:effectLst/>
                <a:latin typeface="Eczar Bold" panose="020B0604020202020204" charset="0"/>
                <a:ea typeface="+mn-ea"/>
                <a:cs typeface="Eczar Bold" panose="020B0604020202020204" charset="0"/>
              </a:rPr>
              <a:t>Successful Implementation </a:t>
            </a:r>
            <a:r>
              <a:rPr lang="en-US" sz="3600" b="0" i="0" kern="1200" dirty="0">
                <a:solidFill>
                  <a:srgbClr val="404040"/>
                </a:solidFill>
                <a:effectLst/>
                <a:latin typeface="Eczar Bold" panose="020B0604020202020204" charset="0"/>
                <a:ea typeface="+mn-ea"/>
                <a:cs typeface="Eczar Bold" panose="020B0604020202020204" charset="0"/>
              </a:rPr>
              <a:t>The project has been successfully implemented, providing users with an intuitive and engaging online bookstore experience.</a:t>
            </a:r>
            <a:endParaRPr lang="en-IN" sz="36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0" i="0" kern="1200" dirty="0">
                <a:solidFill>
                  <a:srgbClr val="404040"/>
                </a:solidFill>
                <a:effectLst/>
                <a:latin typeface="Eczar Bold" panose="020B0604020202020204" charset="0"/>
                <a:ea typeface="+mn-ea"/>
                <a:cs typeface="Eczar Bold" panose="020B0604020202020204" charset="0"/>
              </a:rPr>
              <a:t>Positive feedback from users, indicating satisfaction with the website's design and functionality.</a:t>
            </a:r>
            <a:endParaRPr lang="en-IN" sz="3600" dirty="0">
              <a:effectLst/>
            </a:endParaRPr>
          </a:p>
        </p:txBody>
      </p:sp>
      <p:sp>
        <p:nvSpPr>
          <p:cNvPr id="9" name="Freeform 9"/>
          <p:cNvSpPr/>
          <p:nvPr/>
        </p:nvSpPr>
        <p:spPr>
          <a:xfrm rot="3451795">
            <a:off x="-5080388" y="514135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917954">
            <a:off x="-4992845" y="148939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5FFFEAA9-380B-C0C0-4744-FAD268BDD122}"/>
              </a:ext>
            </a:extLst>
          </p:cNvPr>
          <p:cNvSpPr/>
          <p:nvPr/>
        </p:nvSpPr>
        <p:spPr>
          <a:xfrm rot="21482714">
            <a:off x="702359" y="229217"/>
            <a:ext cx="2310200" cy="2350428"/>
          </a:xfrm>
          <a:custGeom>
            <a:avLst/>
            <a:gdLst/>
            <a:ahLst/>
            <a:cxnLst/>
            <a:rect l="l" t="t" r="r" b="b"/>
            <a:pathLst>
              <a:path w="1363289" h="1605587">
                <a:moveTo>
                  <a:pt x="0" y="0"/>
                </a:moveTo>
                <a:lnTo>
                  <a:pt x="1363289" y="0"/>
                </a:lnTo>
                <a:lnTo>
                  <a:pt x="1363289" y="1605587"/>
                </a:lnTo>
                <a:lnTo>
                  <a:pt x="0" y="16055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36269" y="2495536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39599" y="2799612"/>
            <a:ext cx="11688915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The objective of the online book store project is to provide a user-friendly platform for customers to browse, purchase, and review books, enhancing accessibility and convenience in acquiring reading materials.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To Create an Engaging Online Bookstore </a:t>
            </a: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The primary aim of the project is to develop an online platform that offers a seamless browsing and purchasing experience for book enthusiasts.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czar Bold" panose="020B0604020202020204" charset="0"/>
                <a:cs typeface="Eczar Bold" panose="020B0604020202020204" charset="0"/>
              </a:rPr>
              <a:t>Emphasis on user experience, convenience, and accessibility.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8919" y="1307528"/>
            <a:ext cx="789016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Objective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33705-ED9E-CD0F-56A2-3A01B84B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8EDA36-4A91-2259-9F45-4A15E45AF2FB}"/>
              </a:ext>
            </a:extLst>
          </p:cNvPr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6A48C5C-4D68-8D94-ECFB-03FD92005CBC}"/>
              </a:ext>
            </a:extLst>
          </p:cNvPr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15BB253-5BD9-506E-3D96-8579A29DDEF9}"/>
              </a:ext>
            </a:extLst>
          </p:cNvPr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507CBC-5D85-0F37-49DF-54459AFC880F}"/>
              </a:ext>
            </a:extLst>
          </p:cNvPr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5C6E108-A03A-0E70-FBA8-F5CBA53271C1}"/>
              </a:ext>
            </a:extLst>
          </p:cNvPr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ADBE5B7-A1A8-3B16-0536-BF6D4F51EC2C}"/>
              </a:ext>
            </a:extLst>
          </p:cNvPr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4A01021-B725-16AD-A3F1-A6A48A9D1E90}"/>
              </a:ext>
            </a:extLst>
          </p:cNvPr>
          <p:cNvSpPr/>
          <p:nvPr/>
        </p:nvSpPr>
        <p:spPr>
          <a:xfrm>
            <a:off x="5198919" y="3081472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6D7D70-A307-21AE-BABD-408CC1ACE1AD}"/>
              </a:ext>
            </a:extLst>
          </p:cNvPr>
          <p:cNvSpPr txBox="1"/>
          <p:nvPr/>
        </p:nvSpPr>
        <p:spPr>
          <a:xfrm>
            <a:off x="3197570" y="2892702"/>
            <a:ext cx="11688915" cy="572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600" dirty="0">
                <a:latin typeface="Eczar Bold" panose="020B0604020202020204" charset="0"/>
                <a:cs typeface="Eczar Bold" panose="020B0604020202020204" charset="0"/>
              </a:rPr>
              <a:t>The success of the Online book store Projectiles in the smart selection of technologies that underpin its functionality and performance. We have carefully chosen a robust and versatile technology stack to ensure a seamless user experience and efficient management of financial data. Here's an overview of the technology stack we've employed: </a:t>
            </a:r>
          </a:p>
          <a:p>
            <a:pPr algn="l"/>
            <a:r>
              <a:rPr lang="en-US" sz="3600" dirty="0">
                <a:latin typeface="Eczar Bold" panose="020B0604020202020204" charset="0"/>
                <a:cs typeface="Eczar Bold" panose="020B0604020202020204" charset="0"/>
              </a:rPr>
              <a:t>      1. Front-End Development: 1. HTML (Hypertext           Markup Language): The foundational language for creating the structure and layout of web pages.</a:t>
            </a:r>
            <a:endParaRPr lang="en-US" sz="3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Eczar Bold" panose="020B0604020202020204" charset="0"/>
              <a:cs typeface="Eczar Bold" panose="020B0604020202020204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82F61B6-AC23-0538-E241-C0D903395DFB}"/>
              </a:ext>
            </a:extLst>
          </p:cNvPr>
          <p:cNvSpPr txBox="1"/>
          <p:nvPr/>
        </p:nvSpPr>
        <p:spPr>
          <a:xfrm>
            <a:off x="1905000" y="1307528"/>
            <a:ext cx="13587425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800" dirty="0">
                <a:solidFill>
                  <a:srgbClr val="273384"/>
                </a:solidFill>
                <a:latin typeface="Eczar Bold"/>
              </a:rPr>
              <a:t>TECHNOLOGY USED</a:t>
            </a:r>
            <a:endParaRPr lang="en-US" sz="8799" dirty="0">
              <a:solidFill>
                <a:srgbClr val="273384"/>
              </a:solidFill>
              <a:latin typeface="Eczar Bold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FE0D1D03-0514-EC95-4651-7C778C60B140}"/>
              </a:ext>
            </a:extLst>
          </p:cNvPr>
          <p:cNvSpPr/>
          <p:nvPr/>
        </p:nvSpPr>
        <p:spPr>
          <a:xfrm>
            <a:off x="5136269" y="2495536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9745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36243">
            <a:off x="14707801" y="10287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838312">
            <a:off x="-5348892" y="215566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056498">
            <a:off x="-3881063" y="2889362"/>
            <a:ext cx="7762126" cy="8630578"/>
          </a:xfrm>
          <a:custGeom>
            <a:avLst/>
            <a:gdLst/>
            <a:ahLst/>
            <a:cxnLst/>
            <a:rect l="l" t="t" r="r" b="b"/>
            <a:pathLst>
              <a:path w="7762126" h="8630578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56498">
            <a:off x="14227763" y="-264292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432286" y="931497"/>
            <a:ext cx="11423427" cy="89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endParaRPr lang="en-US" sz="3600" dirty="0">
              <a:latin typeface="Eczar Bold" panose="020B0604020202020204" charset="0"/>
              <a:cs typeface="Eczar Bold" panose="020B0604020202020204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latin typeface="Eczar Bold" panose="020B0604020202020204" charset="0"/>
                <a:cs typeface="Eczar Bold" panose="020B0604020202020204" charset="0"/>
              </a:rPr>
              <a:t>CSS (Cascading Style Sheets): Used to style and design the user interface, ensuring a visually appealing and consistent appearance.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latin typeface="Eczar Bold" panose="020B0604020202020204" charset="0"/>
                <a:cs typeface="Eczar Bold" panose="020B0604020202020204" charset="0"/>
              </a:rPr>
              <a:t>JavaScript: Employed for interactive elements, dynamic content, and enhancing user experience. 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latin typeface="Eczar Bold" panose="020B0604020202020204" charset="0"/>
                <a:cs typeface="Eczar Bold" panose="020B0604020202020204" charset="0"/>
              </a:rPr>
              <a:t>Back-End Development: 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latin typeface="Eczar Bold" panose="020B0604020202020204" charset="0"/>
                <a:cs typeface="Eczar Bold" panose="020B0604020202020204" charset="0"/>
              </a:rPr>
              <a:t>PHP (Hypertext Preprocessor): A server-side scripting language used to handle dynamic content generation and interactions with databases.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latin typeface="Eczar Bold" panose="020B0604020202020204" charset="0"/>
                <a:cs typeface="Eczar Bold" panose="020B0604020202020204" charset="0"/>
              </a:rPr>
              <a:t>MySQL: A relational database management system for efficiently storing and managing expense data and user information.</a:t>
            </a:r>
            <a:endParaRPr lang="en-IN" sz="3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Eczar Bold" panose="020B0604020202020204" charset="0"/>
              <a:cs typeface="Eczar Bold" panose="020B0604020202020204" charset="0"/>
            </a:endParaRPr>
          </a:p>
          <a:p>
            <a:pPr algn="ctr">
              <a:lnSpc>
                <a:spcPts val="4890"/>
              </a:lnSpc>
            </a:pP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Eczar Bold" panose="020B0604020202020204" charset="0"/>
              <a:cs typeface="Eczar Bold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16A74-68B6-73C7-ECEA-4DDE841D0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FA8FA2-5498-A502-B378-2A10AAD0DC42}"/>
              </a:ext>
            </a:extLst>
          </p:cNvPr>
          <p:cNvSpPr/>
          <p:nvPr/>
        </p:nvSpPr>
        <p:spPr>
          <a:xfrm rot="-9143347">
            <a:off x="2104989" y="9087857"/>
            <a:ext cx="5262259" cy="4305485"/>
          </a:xfrm>
          <a:custGeom>
            <a:avLst/>
            <a:gdLst/>
            <a:ahLst/>
            <a:cxnLst/>
            <a:rect l="l" t="t" r="r" b="b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AE3A595-D8D7-98FF-73A1-460851FE84F1}"/>
              </a:ext>
            </a:extLst>
          </p:cNvPr>
          <p:cNvSpPr/>
          <p:nvPr/>
        </p:nvSpPr>
        <p:spPr>
          <a:xfrm rot="-8769517">
            <a:off x="-3522076" y="5012423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B3B9090-DFE3-39A5-0C85-DCDC61BF8F1E}"/>
              </a:ext>
            </a:extLst>
          </p:cNvPr>
          <p:cNvSpPr/>
          <p:nvPr/>
        </p:nvSpPr>
        <p:spPr>
          <a:xfrm>
            <a:off x="-1854116" y="5018944"/>
            <a:ext cx="5566488" cy="6189284"/>
          </a:xfrm>
          <a:custGeom>
            <a:avLst/>
            <a:gdLst/>
            <a:ahLst/>
            <a:cxnLst/>
            <a:rect l="l" t="t" r="r" b="b"/>
            <a:pathLst>
              <a:path w="5566488" h="6189284">
                <a:moveTo>
                  <a:pt x="0" y="0"/>
                </a:moveTo>
                <a:lnTo>
                  <a:pt x="5566487" y="0"/>
                </a:lnTo>
                <a:lnTo>
                  <a:pt x="5566487" y="6189285"/>
                </a:lnTo>
                <a:lnTo>
                  <a:pt x="0" y="618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0EE2E7-DC03-E53F-92E5-DF39D1088B71}"/>
              </a:ext>
            </a:extLst>
          </p:cNvPr>
          <p:cNvSpPr/>
          <p:nvPr/>
        </p:nvSpPr>
        <p:spPr>
          <a:xfrm>
            <a:off x="1697319" y="3886834"/>
            <a:ext cx="6794639" cy="4359852"/>
          </a:xfrm>
          <a:custGeom>
            <a:avLst/>
            <a:gdLst/>
            <a:ahLst/>
            <a:cxnLst/>
            <a:rect l="l" t="t" r="r" b="b"/>
            <a:pathLst>
              <a:path w="3133810" h="4032690">
                <a:moveTo>
                  <a:pt x="3009350" y="4032689"/>
                </a:moveTo>
                <a:lnTo>
                  <a:pt x="124460" y="4032689"/>
                </a:lnTo>
                <a:cubicBezTo>
                  <a:pt x="55880" y="4032689"/>
                  <a:pt x="0" y="3976809"/>
                  <a:pt x="0" y="390822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9350" y="0"/>
                </a:lnTo>
                <a:cubicBezTo>
                  <a:pt x="3077930" y="0"/>
                  <a:pt x="3133810" y="55880"/>
                  <a:pt x="3133810" y="124460"/>
                </a:cubicBezTo>
                <a:lnTo>
                  <a:pt x="3133810" y="3908229"/>
                </a:lnTo>
                <a:cubicBezTo>
                  <a:pt x="3133810" y="3976809"/>
                  <a:pt x="3077930" y="4032690"/>
                  <a:pt x="3009350" y="4032690"/>
                </a:cubicBezTo>
                <a:close/>
              </a:path>
            </a:pathLst>
          </a:custGeom>
          <a:solidFill>
            <a:srgbClr val="D5E7F5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6803658-F388-2FA4-60B9-D40A432AD882}"/>
              </a:ext>
            </a:extLst>
          </p:cNvPr>
          <p:cNvSpPr/>
          <p:nvPr/>
        </p:nvSpPr>
        <p:spPr>
          <a:xfrm rot="-9143347">
            <a:off x="10281097" y="-2518106"/>
            <a:ext cx="5262259" cy="4305485"/>
          </a:xfrm>
          <a:custGeom>
            <a:avLst/>
            <a:gdLst/>
            <a:ahLst/>
            <a:cxnLst/>
            <a:rect l="l" t="t" r="r" b="b"/>
            <a:pathLst>
              <a:path w="5262259" h="4305485">
                <a:moveTo>
                  <a:pt x="0" y="0"/>
                </a:moveTo>
                <a:lnTo>
                  <a:pt x="5262259" y="0"/>
                </a:lnTo>
                <a:lnTo>
                  <a:pt x="5262259" y="4305485"/>
                </a:lnTo>
                <a:lnTo>
                  <a:pt x="0" y="43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C936F11-26AE-1EE5-E30A-0F746B5861FC}"/>
              </a:ext>
            </a:extLst>
          </p:cNvPr>
          <p:cNvSpPr/>
          <p:nvPr/>
        </p:nvSpPr>
        <p:spPr>
          <a:xfrm rot="-635208">
            <a:off x="13989562" y="-2748198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25BE26A-7F7A-6AD0-146B-A7D71E13F98B}"/>
              </a:ext>
            </a:extLst>
          </p:cNvPr>
          <p:cNvSpPr/>
          <p:nvPr/>
        </p:nvSpPr>
        <p:spPr>
          <a:xfrm rot="1802367">
            <a:off x="12113412" y="7647789"/>
            <a:ext cx="5566488" cy="6189284"/>
          </a:xfrm>
          <a:custGeom>
            <a:avLst/>
            <a:gdLst/>
            <a:ahLst/>
            <a:cxnLst/>
            <a:rect l="l" t="t" r="r" b="b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1F13112-6FA8-51BD-B076-5051CC971BA7}"/>
              </a:ext>
            </a:extLst>
          </p:cNvPr>
          <p:cNvGrpSpPr/>
          <p:nvPr/>
        </p:nvGrpSpPr>
        <p:grpSpPr>
          <a:xfrm>
            <a:off x="10134600" y="3744407"/>
            <a:ext cx="7696200" cy="4359851"/>
            <a:chOff x="0" y="0"/>
            <a:chExt cx="3133810" cy="403268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C22A14B-5157-88C2-2F07-BC2C6DD4EDAD}"/>
                </a:ext>
              </a:extLst>
            </p:cNvPr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EE2754B-B366-76AB-B74A-33435E28DA45}"/>
              </a:ext>
            </a:extLst>
          </p:cNvPr>
          <p:cNvSpPr/>
          <p:nvPr/>
        </p:nvSpPr>
        <p:spPr>
          <a:xfrm rot="2471251">
            <a:off x="14876312" y="-586201"/>
            <a:ext cx="5566488" cy="6189284"/>
          </a:xfrm>
          <a:custGeom>
            <a:avLst/>
            <a:gdLst/>
            <a:ahLst/>
            <a:cxnLst/>
            <a:rect l="l" t="t" r="r" b="b"/>
            <a:pathLst>
              <a:path w="5566488" h="6189284">
                <a:moveTo>
                  <a:pt x="0" y="0"/>
                </a:moveTo>
                <a:lnTo>
                  <a:pt x="5566488" y="0"/>
                </a:lnTo>
                <a:lnTo>
                  <a:pt x="5566488" y="6189284"/>
                </a:lnTo>
                <a:lnTo>
                  <a:pt x="0" y="618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B5DE680-A48C-DDD0-B493-40A0AA07503E}"/>
              </a:ext>
            </a:extLst>
          </p:cNvPr>
          <p:cNvSpPr txBox="1"/>
          <p:nvPr/>
        </p:nvSpPr>
        <p:spPr>
          <a:xfrm>
            <a:off x="1845936" y="1793853"/>
            <a:ext cx="1547417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73384"/>
                </a:solidFill>
                <a:latin typeface="Eczar Bold"/>
                <a:ea typeface="Eczar Bold"/>
              </a:rPr>
              <a:t>﻿System Requirements 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02D5833-2C42-46B0-B909-62FEF7596DC6}"/>
              </a:ext>
            </a:extLst>
          </p:cNvPr>
          <p:cNvSpPr txBox="1"/>
          <p:nvPr/>
        </p:nvSpPr>
        <p:spPr>
          <a:xfrm>
            <a:off x="1971835" y="4466797"/>
            <a:ext cx="6489158" cy="3914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Processor        :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AMD Ryzen 3 5300U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RAM	               :	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GB RAM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Hard Disk Drive:	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512 GB SSD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Keyboard	     :	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104 keys 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Mouse	     :	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 Mouse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Monitor	     :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Generic PnP monitor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Display Type     :	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AMD Radeon Graphics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363F534-349F-FB37-B616-AA61985D8A7C}"/>
              </a:ext>
            </a:extLst>
          </p:cNvPr>
          <p:cNvSpPr txBox="1"/>
          <p:nvPr/>
        </p:nvSpPr>
        <p:spPr>
          <a:xfrm>
            <a:off x="2133738" y="3744407"/>
            <a:ext cx="6952335" cy="65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273384"/>
                </a:solidFill>
                <a:latin typeface="Raleway Bold"/>
              </a:rPr>
              <a:t>HARDWARE </a:t>
            </a:r>
            <a:r>
              <a:rPr lang="en-US" sz="3600" dirty="0">
                <a:solidFill>
                  <a:srgbClr val="273384"/>
                </a:solidFill>
                <a:latin typeface="Raleway Bold"/>
              </a:rPr>
              <a:t>CONFIGURATION</a:t>
            </a:r>
            <a:endParaRPr lang="en-US" sz="3600" u="none" dirty="0">
              <a:solidFill>
                <a:srgbClr val="273384"/>
              </a:solidFill>
              <a:latin typeface="Raleway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5A5E7AB-C46B-8D78-EB7A-704E09276341}"/>
              </a:ext>
            </a:extLst>
          </p:cNvPr>
          <p:cNvSpPr txBox="1"/>
          <p:nvPr/>
        </p:nvSpPr>
        <p:spPr>
          <a:xfrm>
            <a:off x="10134599" y="3681312"/>
            <a:ext cx="6615601" cy="65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273384"/>
                </a:solidFill>
                <a:latin typeface="Raleway Bold"/>
              </a:rPr>
              <a:t>SOFTWARE CONFIGURATION</a:t>
            </a:r>
            <a:endParaRPr lang="en-US" sz="3600" u="none" dirty="0">
              <a:solidFill>
                <a:srgbClr val="273384"/>
              </a:solidFill>
              <a:latin typeface="Raleway 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9E2EE3A-8719-D08F-A0D9-0195D924CC1E}"/>
              </a:ext>
            </a:extLst>
          </p:cNvPr>
          <p:cNvSpPr txBox="1"/>
          <p:nvPr/>
        </p:nvSpPr>
        <p:spPr>
          <a:xfrm>
            <a:off x="10378376" y="4428697"/>
            <a:ext cx="7819263" cy="3914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Operating System </a:t>
            </a:r>
            <a:r>
              <a:rPr lang="en-US" sz="3200" dirty="0">
                <a:solidFill>
                  <a:srgbClr val="92D050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Windows 11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Web server           </a:t>
            </a:r>
            <a:r>
              <a:rPr lang="en-US" sz="3200" dirty="0">
                <a:solidFill>
                  <a:srgbClr val="92D050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Personal Web Server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Web Browser	    </a:t>
            </a:r>
            <a:r>
              <a:rPr lang="en-US" sz="3200" dirty="0">
                <a:solidFill>
                  <a:srgbClr val="92D050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 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CHROME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Designing Tool	</a:t>
            </a:r>
            <a:r>
              <a:rPr lang="en-US" sz="3200" dirty="0">
                <a:solidFill>
                  <a:srgbClr val="92D050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HTML, CSS , Font Awesome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Server Side Scripting </a:t>
            </a:r>
            <a:r>
              <a:rPr lang="en-US" sz="3200" dirty="0">
                <a:solidFill>
                  <a:srgbClr val="92D050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XAMPP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Client Side Scripting </a:t>
            </a:r>
            <a:r>
              <a:rPr lang="en-US" sz="3200" dirty="0">
                <a:solidFill>
                  <a:srgbClr val="92D050"/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   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JS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/>
              <a:t>Backend	         </a:t>
            </a:r>
            <a:r>
              <a:rPr lang="en-US" sz="3200" dirty="0">
                <a:solidFill>
                  <a:srgbClr val="92D050"/>
                </a:solidFill>
              </a:rPr>
              <a:t>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MYSQL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10402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656</Words>
  <Application>Microsoft Office PowerPoint</Application>
  <PresentationFormat>Custom</PresentationFormat>
  <Paragraphs>91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Eczar Bold</vt:lpstr>
      <vt:lpstr>Calibri</vt:lpstr>
      <vt:lpstr>Arial</vt:lpstr>
      <vt:lpstr>Public Sans</vt:lpstr>
      <vt:lpstr>Raleway</vt:lpstr>
      <vt:lpstr>Eczar Semi-Bold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vasu</dc:creator>
  <cp:lastModifiedBy>vishwas chourasiya</cp:lastModifiedBy>
  <cp:revision>15</cp:revision>
  <dcterms:created xsi:type="dcterms:W3CDTF">2006-08-16T00:00:00Z</dcterms:created>
  <dcterms:modified xsi:type="dcterms:W3CDTF">2024-06-25T04:28:22Z</dcterms:modified>
  <dc:identifier>DAGCLvN_pXw</dc:identifier>
</cp:coreProperties>
</file>